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7" r:id="rId9"/>
    <p:sldId id="274" r:id="rId10"/>
    <p:sldId id="275" r:id="rId11"/>
    <p:sldId id="278" r:id="rId12"/>
    <p:sldId id="276" r:id="rId13"/>
    <p:sldId id="279" r:id="rId14"/>
    <p:sldId id="280" r:id="rId15"/>
    <p:sldId id="265" r:id="rId16"/>
    <p:sldId id="267" r:id="rId17"/>
    <p:sldId id="269" r:id="rId18"/>
  </p:sldIdLst>
  <p:sldSz cx="18288000" cy="10287000"/>
  <p:notesSz cx="6858000" cy="9144000"/>
  <p:embeddedFontLst>
    <p:embeddedFont>
      <p:font typeface="Kollektif" panose="020B0604020202020204" charset="0"/>
      <p:regular r:id="rId20"/>
    </p:embeddedFont>
    <p:embeddedFont>
      <p:font typeface="Merriweather Bold" panose="020B0604020202020204" charset="0"/>
      <p:bold r:id="rId21"/>
    </p:embeddedFont>
    <p:embeddedFont>
      <p:font typeface="Nunito" pitchFamily="2" charset="0"/>
      <p:regular r:id="rId22"/>
      <p:bold r:id="rId23"/>
      <p:italic r:id="rId24"/>
      <p:boldItalic r:id="rId25"/>
    </p:embeddedFont>
    <p:embeddedFont>
      <p:font typeface="Nunito Bold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62" b="0" i="0" u="none" strike="noStrike" baseline="0" dirty="0">
                <a:effectLst/>
              </a:rPr>
              <a:t>Mid Term Results using WEKA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solidFill>
                <a:srgbClr val="C0504D">
                  <a:lumMod val="20000"/>
                  <a:lumOff val="80000"/>
                </a:srgbClr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Multilayer Perceptron</c:v>
                </c:pt>
                <c:pt idx="1">
                  <c:v>Stochastic Gradient Descent (SGD)</c:v>
                </c:pt>
                <c:pt idx="2">
                  <c:v>Random Forest Tree</c:v>
                </c:pt>
                <c:pt idx="3">
                  <c:v>Logistic Regression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0.67</c:v>
                </c:pt>
                <c:pt idx="1">
                  <c:v>0.67</c:v>
                </c:pt>
                <c:pt idx="2">
                  <c:v>0.68</c:v>
                </c:pt>
                <c:pt idx="3" formatCode="0.00%">
                  <c:v>0.65980000000000005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E4-43DA-AEA3-5DCA0CADE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10256959"/>
        <c:axId val="1210255519"/>
        <c:axId val="0"/>
      </c:bar3DChart>
      <c:catAx>
        <c:axId val="12102569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Algorithms in WEKA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0255519"/>
        <c:crosses val="autoZero"/>
        <c:auto val="1"/>
        <c:lblAlgn val="ctr"/>
        <c:lblOffset val="100"/>
        <c:noMultiLvlLbl val="0"/>
      </c:catAx>
      <c:valAx>
        <c:axId val="1210255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0256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89EEB-FDA3-4EDF-9732-7BCC2D3A4DAB}" type="datetimeFigureOut">
              <a:rPr lang="en-IN" smtClean="0"/>
              <a:t>18-12-2024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38383-F507-4293-9106-056F0DD429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96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mc.ncbi.nlm.nih.gov/articles/PMC6453934/#Sec6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04608">
            <a:off x="-6279759" y="3735639"/>
            <a:ext cx="11505544" cy="11045322"/>
          </a:xfrm>
          <a:custGeom>
            <a:avLst/>
            <a:gdLst/>
            <a:ahLst/>
            <a:cxnLst/>
            <a:rect l="l" t="t" r="r" b="b"/>
            <a:pathLst>
              <a:path w="11505544" h="11045322">
                <a:moveTo>
                  <a:pt x="0" y="0"/>
                </a:moveTo>
                <a:lnTo>
                  <a:pt x="11505544" y="0"/>
                </a:lnTo>
                <a:lnTo>
                  <a:pt x="11505544" y="11045322"/>
                </a:lnTo>
                <a:lnTo>
                  <a:pt x="0" y="1104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028700" y="842963"/>
            <a:ext cx="12342325" cy="4938966"/>
            <a:chOff x="0" y="-247649"/>
            <a:chExt cx="16456433" cy="6585287"/>
          </a:xfrm>
        </p:grpSpPr>
        <p:sp>
          <p:nvSpPr>
            <p:cNvPr id="4" name="TextBox 4"/>
            <p:cNvSpPr txBox="1"/>
            <p:nvPr/>
          </p:nvSpPr>
          <p:spPr>
            <a:xfrm>
              <a:off x="0" y="-247649"/>
              <a:ext cx="16456433" cy="3939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9600" dirty="0"/>
                <a:t>Knee OA Classification Using Bone Distance </a:t>
              </a:r>
              <a:endParaRPr lang="en-US" sz="125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45141"/>
              <a:ext cx="15381458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CS-671 : Final Project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10586968">
            <a:off x="11819638" y="-1345640"/>
            <a:ext cx="12471866" cy="11972991"/>
          </a:xfrm>
          <a:custGeom>
            <a:avLst/>
            <a:gdLst/>
            <a:ahLst/>
            <a:cxnLst/>
            <a:rect l="l" t="t" r="r" b="b"/>
            <a:pathLst>
              <a:path w="12471866" h="11972991">
                <a:moveTo>
                  <a:pt x="0" y="0"/>
                </a:moveTo>
                <a:lnTo>
                  <a:pt x="12471866" y="0"/>
                </a:lnTo>
                <a:lnTo>
                  <a:pt x="12471866" y="11972992"/>
                </a:lnTo>
                <a:lnTo>
                  <a:pt x="0" y="11972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10439400" y="8490600"/>
            <a:ext cx="5306212" cy="137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799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Clive Lewis</a:t>
            </a:r>
            <a:br>
              <a:rPr lang="en-US" sz="2799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</a:br>
            <a:r>
              <a:rPr lang="en-US" sz="2799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Tarun </a:t>
            </a:r>
            <a:r>
              <a:rPr lang="en-US" sz="2799" b="1" dirty="0" err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Ramapuram</a:t>
            </a:r>
            <a:endParaRPr lang="en-US" sz="2799" b="1" dirty="0">
              <a:solidFill>
                <a:srgbClr val="000000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r">
              <a:lnSpc>
                <a:spcPts val="3639"/>
              </a:lnSpc>
            </a:pPr>
            <a:r>
              <a:rPr lang="en-US" sz="2799" b="1" dirty="0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Min Jung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8D281-E642-3846-DA75-060D4E8BD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AD32DF-942C-D018-92E9-B3F5521DE8D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56A04DE-D3C9-C11F-DFCA-523BF4314A1C}"/>
              </a:ext>
            </a:extLst>
          </p:cNvPr>
          <p:cNvSpPr txBox="1"/>
          <p:nvPr/>
        </p:nvSpPr>
        <p:spPr>
          <a:xfrm>
            <a:off x="1028700" y="847725"/>
            <a:ext cx="147447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Enhancement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E6099A-7B2D-C7EA-19BC-B7484BB6B079}"/>
              </a:ext>
            </a:extLst>
          </p:cNvPr>
          <p:cNvSpPr txBox="1"/>
          <p:nvPr/>
        </p:nvSpPr>
        <p:spPr>
          <a:xfrm>
            <a:off x="-381000" y="278968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spcAft>
                <a:spcPts val="500"/>
              </a:spcAft>
            </a:pPr>
            <a:r>
              <a:rPr lang="en-IN" sz="3200" dirty="0">
                <a:solidFill>
                  <a:srgbClr val="000000"/>
                </a:solidFill>
                <a:latin typeface="Kollektif"/>
              </a:rPr>
              <a:t>Solution: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D75B8-69B0-5D01-E216-BBB07214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815" y="5000595"/>
            <a:ext cx="10067385" cy="105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847E6B-EAAA-19B1-950A-AE71C3A51A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9"/>
          <a:stretch/>
        </p:blipFill>
        <p:spPr>
          <a:xfrm>
            <a:off x="11963400" y="3619500"/>
            <a:ext cx="5486400" cy="5548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09E817-2843-7FC3-5925-ECC82F707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160" y="7896195"/>
            <a:ext cx="8080840" cy="1057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1E4204-9C1F-7777-BF25-F9BA9531EC85}"/>
              </a:ext>
            </a:extLst>
          </p:cNvPr>
          <p:cNvSpPr txBox="1"/>
          <p:nvPr/>
        </p:nvSpPr>
        <p:spPr>
          <a:xfrm>
            <a:off x="1028700" y="4101525"/>
            <a:ext cx="8572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0000"/>
                </a:solidFill>
                <a:latin typeface="Kollektif"/>
              </a:rPr>
              <a:t>Same Y axis value for femur is used for Tibia: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9FA4A-6051-5C4C-7177-4C95534A4C49}"/>
              </a:ext>
            </a:extLst>
          </p:cNvPr>
          <p:cNvSpPr txBox="1"/>
          <p:nvPr/>
        </p:nvSpPr>
        <p:spPr>
          <a:xfrm>
            <a:off x="1028700" y="7124700"/>
            <a:ext cx="7619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0000"/>
                </a:solidFill>
                <a:latin typeface="Kollektif"/>
              </a:rPr>
              <a:t>Non-zero percentage increased to 20%:</a:t>
            </a:r>
          </a:p>
        </p:txBody>
      </p:sp>
    </p:spTree>
    <p:extLst>
      <p:ext uri="{BB962C8B-B14F-4D97-AF65-F5344CB8AC3E}">
        <p14:creationId xmlns:p14="http://schemas.microsoft.com/office/powerpoint/2010/main" val="181757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71825-7438-3A6A-46AB-70A8754FB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E15689F-0B3C-4D83-F665-86B9898410A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A7D0AFE-E01A-1CBB-60F0-F71B4643A15A}"/>
              </a:ext>
            </a:extLst>
          </p:cNvPr>
          <p:cNvSpPr txBox="1"/>
          <p:nvPr/>
        </p:nvSpPr>
        <p:spPr>
          <a:xfrm>
            <a:off x="1028700" y="847725"/>
            <a:ext cx="147447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Enhancement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3EF35-F85D-5601-CA84-5770D79F9276}"/>
              </a:ext>
            </a:extLst>
          </p:cNvPr>
          <p:cNvSpPr txBox="1"/>
          <p:nvPr/>
        </p:nvSpPr>
        <p:spPr>
          <a:xfrm>
            <a:off x="571500" y="4358670"/>
            <a:ext cx="1108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0000"/>
                </a:solidFill>
                <a:latin typeface="Kollektif"/>
              </a:rPr>
              <a:t>Average Value computed across 3 separate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000000"/>
                </a:solidFill>
                <a:latin typeface="Kollektif"/>
              </a:rPr>
              <a:t>Random Forest Model Executed using </a:t>
            </a:r>
            <a:r>
              <a:rPr lang="en-IN" sz="3200" dirty="0" err="1">
                <a:solidFill>
                  <a:srgbClr val="000000"/>
                </a:solidFill>
                <a:latin typeface="Kollektif"/>
              </a:rPr>
              <a:t>Pytorch</a:t>
            </a:r>
            <a:r>
              <a:rPr lang="en-IN" sz="3200" dirty="0">
                <a:solidFill>
                  <a:srgbClr val="000000"/>
                </a:solidFill>
                <a:latin typeface="Kollektif"/>
              </a:rPr>
              <a:t> on Google </a:t>
            </a:r>
            <a:r>
              <a:rPr lang="en-IN" sz="3200" dirty="0" err="1">
                <a:solidFill>
                  <a:srgbClr val="000000"/>
                </a:solidFill>
                <a:latin typeface="Kollektif"/>
              </a:rPr>
              <a:t>Colab</a:t>
            </a:r>
            <a:endParaRPr lang="en-IN" sz="3200" dirty="0">
              <a:solidFill>
                <a:srgbClr val="000000"/>
              </a:solidFill>
              <a:latin typeface="Kollekti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5ECA2-F28C-7717-755C-2BA70510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8"/>
          <a:stretch/>
        </p:blipFill>
        <p:spPr>
          <a:xfrm>
            <a:off x="11658600" y="2300424"/>
            <a:ext cx="3876844" cy="68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E6384-866F-2245-AADE-2672C1AA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B003855-54B7-A6DC-6C03-F389CDBA4FF3}"/>
              </a:ext>
            </a:extLst>
          </p:cNvPr>
          <p:cNvSpPr/>
          <p:nvPr/>
        </p:nvSpPr>
        <p:spPr>
          <a:xfrm>
            <a:off x="-5287595" y="-344424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078B30B-451F-EAFC-2676-F8C1A5453541}"/>
              </a:ext>
            </a:extLst>
          </p:cNvPr>
          <p:cNvSpPr txBox="1"/>
          <p:nvPr/>
        </p:nvSpPr>
        <p:spPr>
          <a:xfrm>
            <a:off x="1028700" y="847725"/>
            <a:ext cx="930577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Midterm Results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875F57D-8601-FCED-2EB3-B698FF2DC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950930"/>
              </p:ext>
            </p:extLst>
          </p:nvPr>
        </p:nvGraphicFramePr>
        <p:xfrm>
          <a:off x="2133600" y="2574290"/>
          <a:ext cx="14020800" cy="6974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4977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FF4DA-9A82-A4B1-D485-23BE0581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ED86B2-C47D-77CE-C161-2E0C1142B04B}"/>
              </a:ext>
            </a:extLst>
          </p:cNvPr>
          <p:cNvSpPr/>
          <p:nvPr/>
        </p:nvSpPr>
        <p:spPr>
          <a:xfrm>
            <a:off x="-5287594" y="-3444240"/>
            <a:ext cx="13831262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defTabSz="914445"/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7C7FFC5-53DC-F123-8E47-976C751DF2F6}"/>
              </a:ext>
            </a:extLst>
          </p:cNvPr>
          <p:cNvSpPr txBox="1"/>
          <p:nvPr/>
        </p:nvSpPr>
        <p:spPr>
          <a:xfrm>
            <a:off x="1028700" y="773391"/>
            <a:ext cx="156591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  <a:sym typeface="Kollektif"/>
              </a:rPr>
              <a:t>Model Comparison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32511036-CB3F-8F27-9FBD-B15AABBFD60D}"/>
              </a:ext>
            </a:extLst>
          </p:cNvPr>
          <p:cNvSpPr/>
          <p:nvPr/>
        </p:nvSpPr>
        <p:spPr>
          <a:xfrm>
            <a:off x="994064" y="2632531"/>
            <a:ext cx="8505885" cy="106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325"/>
              </a:lnSpc>
            </a:pPr>
            <a:r>
              <a:rPr lang="en-US" sz="3750" b="1" dirty="0">
                <a:solidFill>
                  <a:srgbClr val="403C4E"/>
                </a:solidFill>
                <a:latin typeface="Kollektif" panose="020B0604020202020204" charset="0"/>
                <a:ea typeface="Merriweather Bold" pitchFamily="34" charset="-122"/>
                <a:cs typeface="Merriweather Bold" pitchFamily="34" charset="-120"/>
              </a:rPr>
              <a:t>Objective:</a:t>
            </a:r>
            <a:endParaRPr lang="en-US" sz="3750" dirty="0">
              <a:latin typeface="Kollektif" panose="020B0604020202020204" charset="0"/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79F197C1-685E-B68E-352E-4CD0D39AA38F}"/>
              </a:ext>
            </a:extLst>
          </p:cNvPr>
          <p:cNvSpPr/>
          <p:nvPr/>
        </p:nvSpPr>
        <p:spPr>
          <a:xfrm>
            <a:off x="2819400" y="5148200"/>
            <a:ext cx="800172" cy="735627"/>
          </a:xfrm>
          <a:prstGeom prst="roundRect">
            <a:avLst>
              <a:gd name="adj" fmla="val 2400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 sz="270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AF5A056-2339-5281-1BB9-570C6AAAFF2F}"/>
              </a:ext>
            </a:extLst>
          </p:cNvPr>
          <p:cNvSpPr/>
          <p:nvPr/>
        </p:nvSpPr>
        <p:spPr>
          <a:xfrm>
            <a:off x="4114800" y="5148200"/>
            <a:ext cx="13411200" cy="395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275"/>
              </a:lnSpc>
            </a:pPr>
            <a:r>
              <a:rPr lang="en-US" sz="3600" dirty="0">
                <a:solidFill>
                  <a:srgbClr val="403C4E"/>
                </a:solidFill>
                <a:latin typeface="Kollektif" panose="020B0604020202020204" charset="0"/>
                <a:ea typeface="Open Sans" pitchFamily="34" charset="-122"/>
                <a:cs typeface="Open Sans" pitchFamily="34" charset="-120"/>
              </a:rPr>
              <a:t>Compare machine learning models with transformed features between Advanced Neural Networks &amp; ML Classifiers. Evaluate performance using neural networks.</a:t>
            </a:r>
            <a:endParaRPr lang="en-US" sz="3600" dirty="0">
              <a:latin typeface="Kollektif" panose="020B0604020202020204" charset="0"/>
            </a:endParaRPr>
          </a:p>
          <a:p>
            <a:pPr>
              <a:lnSpc>
                <a:spcPts val="4275"/>
              </a:lnSpc>
            </a:pPr>
            <a:endParaRPr lang="en-US" sz="3000" dirty="0">
              <a:latin typeface="Kollektif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31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0BCB7BAD-0412-CBAC-26AC-56E47A32C9D3}"/>
              </a:ext>
            </a:extLst>
          </p:cNvPr>
          <p:cNvSpPr/>
          <p:nvPr/>
        </p:nvSpPr>
        <p:spPr>
          <a:xfrm rot="3268122">
            <a:off x="-8033473" y="-9483800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864839" y="419100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914445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</a:rPr>
              <a:t>Pipeline</a:t>
            </a:r>
          </a:p>
        </p:txBody>
      </p:sp>
      <p:sp>
        <p:nvSpPr>
          <p:cNvPr id="4" name="Shape 1"/>
          <p:cNvSpPr/>
          <p:nvPr/>
        </p:nvSpPr>
        <p:spPr>
          <a:xfrm>
            <a:off x="1164728" y="2345383"/>
            <a:ext cx="38100" cy="7385298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464616" y="2964209"/>
            <a:ext cx="992238" cy="3810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64839" y="2664322"/>
            <a:ext cx="637878" cy="637878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86296" y="2770585"/>
            <a:ext cx="194816" cy="425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3313" dirty="0"/>
          </a:p>
        </p:txBody>
      </p:sp>
      <p:sp>
        <p:nvSpPr>
          <p:cNvPr id="8" name="Text 5"/>
          <p:cNvSpPr/>
          <p:nvPr/>
        </p:nvSpPr>
        <p:spPr>
          <a:xfrm>
            <a:off x="2743200" y="2628900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Preprocessing</a:t>
            </a:r>
            <a:endParaRPr lang="en-US" sz="2750" dirty="0"/>
          </a:p>
        </p:txBody>
      </p:sp>
      <p:sp>
        <p:nvSpPr>
          <p:cNvPr id="9" name="Text 6"/>
          <p:cNvSpPr/>
          <p:nvPr/>
        </p:nvSpPr>
        <p:spPr>
          <a:xfrm>
            <a:off x="2743199" y="3241924"/>
            <a:ext cx="7460903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Fill missing values, Label Encoding, Standard Scaling.</a:t>
            </a:r>
            <a:endParaRPr lang="en-US" sz="2188" dirty="0"/>
          </a:p>
        </p:txBody>
      </p:sp>
      <p:sp>
        <p:nvSpPr>
          <p:cNvPr id="10" name="Shape 7"/>
          <p:cNvSpPr/>
          <p:nvPr/>
        </p:nvSpPr>
        <p:spPr>
          <a:xfrm>
            <a:off x="1464616" y="4881414"/>
            <a:ext cx="992238" cy="3810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64839" y="4581525"/>
            <a:ext cx="637878" cy="637878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55042" y="4687789"/>
            <a:ext cx="257324" cy="425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3313" dirty="0"/>
          </a:p>
        </p:txBody>
      </p:sp>
      <p:sp>
        <p:nvSpPr>
          <p:cNvPr id="13" name="Text 10"/>
          <p:cNvSpPr/>
          <p:nvPr/>
        </p:nvSpPr>
        <p:spPr>
          <a:xfrm>
            <a:off x="2743200" y="4546104"/>
            <a:ext cx="4301579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Feature Transformation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2743199" y="5159127"/>
            <a:ext cx="7460903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ML models to transform features.</a:t>
            </a:r>
            <a:endParaRPr lang="en-US" sz="2188" dirty="0"/>
          </a:p>
        </p:txBody>
      </p:sp>
      <p:sp>
        <p:nvSpPr>
          <p:cNvPr id="15" name="Shape 12"/>
          <p:cNvSpPr/>
          <p:nvPr/>
        </p:nvSpPr>
        <p:spPr>
          <a:xfrm>
            <a:off x="1464616" y="6798618"/>
            <a:ext cx="992238" cy="3810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64839" y="6498729"/>
            <a:ext cx="637878" cy="637878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63377" y="6604993"/>
            <a:ext cx="240804" cy="425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3313" dirty="0"/>
          </a:p>
        </p:txBody>
      </p:sp>
      <p:sp>
        <p:nvSpPr>
          <p:cNvPr id="18" name="Text 15"/>
          <p:cNvSpPr/>
          <p:nvPr/>
        </p:nvSpPr>
        <p:spPr>
          <a:xfrm>
            <a:off x="2743200" y="6463308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Neural Network</a:t>
            </a:r>
            <a:endParaRPr lang="en-US" sz="2750" dirty="0"/>
          </a:p>
        </p:txBody>
      </p:sp>
      <p:sp>
        <p:nvSpPr>
          <p:cNvPr id="19" name="Text 16"/>
          <p:cNvSpPr/>
          <p:nvPr/>
        </p:nvSpPr>
        <p:spPr>
          <a:xfrm>
            <a:off x="2743199" y="7076331"/>
            <a:ext cx="7460903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Residual NN + Attention Mechanism to classify data.</a:t>
            </a:r>
            <a:endParaRPr lang="en-US" sz="2188" dirty="0"/>
          </a:p>
        </p:txBody>
      </p:sp>
      <p:sp>
        <p:nvSpPr>
          <p:cNvPr id="20" name="Shape 17"/>
          <p:cNvSpPr/>
          <p:nvPr/>
        </p:nvSpPr>
        <p:spPr>
          <a:xfrm>
            <a:off x="1464616" y="8715822"/>
            <a:ext cx="992238" cy="3810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864839" y="8415933"/>
            <a:ext cx="637878" cy="637878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1043136" y="8522198"/>
            <a:ext cx="281136" cy="425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3313" dirty="0"/>
          </a:p>
        </p:txBody>
      </p:sp>
      <p:sp>
        <p:nvSpPr>
          <p:cNvPr id="23" name="Text 20"/>
          <p:cNvSpPr/>
          <p:nvPr/>
        </p:nvSpPr>
        <p:spPr>
          <a:xfrm>
            <a:off x="2743200" y="8380512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2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Cross-Validation</a:t>
            </a:r>
            <a:endParaRPr lang="en-US" sz="2750" dirty="0"/>
          </a:p>
        </p:txBody>
      </p:sp>
      <p:sp>
        <p:nvSpPr>
          <p:cNvPr id="24" name="Text 21"/>
          <p:cNvSpPr/>
          <p:nvPr/>
        </p:nvSpPr>
        <p:spPr>
          <a:xfrm>
            <a:off x="2743199" y="8993535"/>
            <a:ext cx="7460903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188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10-Fold Stratified CV ensures robust accuracy.</a:t>
            </a:r>
            <a:endParaRPr lang="en-US" sz="2188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B38F0C3E-E532-F8F7-0EDA-A55A6872C75C}"/>
              </a:ext>
            </a:extLst>
          </p:cNvPr>
          <p:cNvSpPr/>
          <p:nvPr/>
        </p:nvSpPr>
        <p:spPr>
          <a:xfrm>
            <a:off x="10896600" y="2345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Models Compared</a:t>
            </a:r>
            <a:endParaRPr lang="en-US" sz="4450" dirty="0"/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540B1BCC-991A-9146-40AF-6DAF178DE8D1}"/>
              </a:ext>
            </a:extLst>
          </p:cNvPr>
          <p:cNvSpPr/>
          <p:nvPr/>
        </p:nvSpPr>
        <p:spPr>
          <a:xfrm>
            <a:off x="10896600" y="3507790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057EFBD1-93F0-6D11-959F-8358646BD995}"/>
              </a:ext>
            </a:extLst>
          </p:cNvPr>
          <p:cNvSpPr/>
          <p:nvPr/>
        </p:nvSpPr>
        <p:spPr>
          <a:xfrm>
            <a:off x="11131034" y="3742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58B02E5E-9B5C-10C2-EB14-A08D7B0B8720}"/>
              </a:ext>
            </a:extLst>
          </p:cNvPr>
          <p:cNvSpPr/>
          <p:nvPr/>
        </p:nvSpPr>
        <p:spPr>
          <a:xfrm>
            <a:off x="10896600" y="6667949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A36E4935-5675-19AE-EE03-E12B5DC9730E}"/>
              </a:ext>
            </a:extLst>
          </p:cNvPr>
          <p:cNvSpPr/>
          <p:nvPr/>
        </p:nvSpPr>
        <p:spPr>
          <a:xfrm>
            <a:off x="11131034" y="6902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29" name="Shape 5">
            <a:extLst>
              <a:ext uri="{FF2B5EF4-FFF2-40B4-BE49-F238E27FC236}">
                <a16:creationId xmlns:a16="http://schemas.microsoft.com/office/drawing/2014/main" id="{B1991A48-A6A0-2D44-D0FF-E73A52E64A24}"/>
              </a:ext>
            </a:extLst>
          </p:cNvPr>
          <p:cNvSpPr/>
          <p:nvPr/>
        </p:nvSpPr>
        <p:spPr>
          <a:xfrm>
            <a:off x="10896600" y="4557802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3BE0CE5C-38AA-7DE4-43C4-88DC4F1E8EB7}"/>
              </a:ext>
            </a:extLst>
          </p:cNvPr>
          <p:cNvSpPr/>
          <p:nvPr/>
        </p:nvSpPr>
        <p:spPr>
          <a:xfrm>
            <a:off x="11131034" y="4792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Gradient Boosting</a:t>
            </a:r>
            <a:endParaRPr lang="en-US" sz="2200" dirty="0"/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1E696ACB-BB16-48C6-E981-B69F9C12DABB}"/>
              </a:ext>
            </a:extLst>
          </p:cNvPr>
          <p:cNvSpPr/>
          <p:nvPr/>
        </p:nvSpPr>
        <p:spPr>
          <a:xfrm>
            <a:off x="10896600" y="7717961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8487D8AC-9E20-F08D-4661-EBBC272452A7}"/>
              </a:ext>
            </a:extLst>
          </p:cNvPr>
          <p:cNvSpPr/>
          <p:nvPr/>
        </p:nvSpPr>
        <p:spPr>
          <a:xfrm>
            <a:off x="11131034" y="7952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SVM</a:t>
            </a:r>
            <a:endParaRPr lang="en-US" sz="2200" dirty="0"/>
          </a:p>
        </p:txBody>
      </p:sp>
      <p:sp>
        <p:nvSpPr>
          <p:cNvPr id="33" name="Shape 9">
            <a:extLst>
              <a:ext uri="{FF2B5EF4-FFF2-40B4-BE49-F238E27FC236}">
                <a16:creationId xmlns:a16="http://schemas.microsoft.com/office/drawing/2014/main" id="{FB5E19EE-2E0C-6939-5455-3F5FC365342A}"/>
              </a:ext>
            </a:extLst>
          </p:cNvPr>
          <p:cNvSpPr/>
          <p:nvPr/>
        </p:nvSpPr>
        <p:spPr>
          <a:xfrm>
            <a:off x="10896600" y="5607814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390EC792-C39E-2647-E856-85CDFC5B97F3}"/>
              </a:ext>
            </a:extLst>
          </p:cNvPr>
          <p:cNvSpPr/>
          <p:nvPr/>
        </p:nvSpPr>
        <p:spPr>
          <a:xfrm>
            <a:off x="11131034" y="5842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LightGBM</a:t>
            </a:r>
            <a:endParaRPr lang="en-US" sz="2200" dirty="0"/>
          </a:p>
        </p:txBody>
      </p:sp>
      <p:sp>
        <p:nvSpPr>
          <p:cNvPr id="35" name="Shape 11">
            <a:extLst>
              <a:ext uri="{FF2B5EF4-FFF2-40B4-BE49-F238E27FC236}">
                <a16:creationId xmlns:a16="http://schemas.microsoft.com/office/drawing/2014/main" id="{F308A52D-1789-2B10-5EA4-07DD41E02279}"/>
              </a:ext>
            </a:extLst>
          </p:cNvPr>
          <p:cNvSpPr/>
          <p:nvPr/>
        </p:nvSpPr>
        <p:spPr>
          <a:xfrm>
            <a:off x="10896600" y="8767973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5AC24A77-E02D-EC3F-5784-E830A4BD8266}"/>
              </a:ext>
            </a:extLst>
          </p:cNvPr>
          <p:cNvSpPr/>
          <p:nvPr/>
        </p:nvSpPr>
        <p:spPr>
          <a:xfrm>
            <a:off x="11131034" y="90024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XGBoost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791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87595" y="-344424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2898391">
            <a:off x="6352052" y="5487839"/>
            <a:ext cx="16943989" cy="10081673"/>
          </a:xfrm>
          <a:custGeom>
            <a:avLst/>
            <a:gdLst/>
            <a:ahLst/>
            <a:cxnLst/>
            <a:rect l="l" t="t" r="r" b="b"/>
            <a:pathLst>
              <a:path w="16943989" h="10081673">
                <a:moveTo>
                  <a:pt x="0" y="0"/>
                </a:moveTo>
                <a:lnTo>
                  <a:pt x="16943989" y="0"/>
                </a:lnTo>
                <a:lnTo>
                  <a:pt x="16943989" y="10081673"/>
                </a:lnTo>
                <a:lnTo>
                  <a:pt x="0" y="10081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028700" y="419100"/>
            <a:ext cx="167259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Results from the </a:t>
            </a:r>
            <a:r>
              <a:rPr lang="en-US" sz="9000" dirty="0" err="1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Pytorch</a:t>
            </a:r>
            <a:r>
              <a:rPr lang="en-US" sz="9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 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68C4C2-4748-C8F5-556F-75656D719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6704"/>
              </p:ext>
            </p:extLst>
          </p:nvPr>
        </p:nvGraphicFramePr>
        <p:xfrm>
          <a:off x="381000" y="3573040"/>
          <a:ext cx="10515600" cy="3857201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628338">
                  <a:extLst>
                    <a:ext uri="{9D8B030D-6E8A-4147-A177-3AD203B41FA5}">
                      <a16:colId xmlns:a16="http://schemas.microsoft.com/office/drawing/2014/main" val="3193534751"/>
                    </a:ext>
                  </a:extLst>
                </a:gridCol>
                <a:gridCol w="2628338">
                  <a:extLst>
                    <a:ext uri="{9D8B030D-6E8A-4147-A177-3AD203B41FA5}">
                      <a16:colId xmlns:a16="http://schemas.microsoft.com/office/drawing/2014/main" val="475158454"/>
                    </a:ext>
                  </a:extLst>
                </a:gridCol>
                <a:gridCol w="2629462">
                  <a:extLst>
                    <a:ext uri="{9D8B030D-6E8A-4147-A177-3AD203B41FA5}">
                      <a16:colId xmlns:a16="http://schemas.microsoft.com/office/drawing/2014/main" val="3872297132"/>
                    </a:ext>
                  </a:extLst>
                </a:gridCol>
                <a:gridCol w="2629462">
                  <a:extLst>
                    <a:ext uri="{9D8B030D-6E8A-4147-A177-3AD203B41FA5}">
                      <a16:colId xmlns:a16="http://schemas.microsoft.com/office/drawing/2014/main" val="1102291456"/>
                    </a:ext>
                  </a:extLst>
                </a:gridCol>
              </a:tblGrid>
              <a:tr h="5503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Algorithm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Accuracy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F1-Score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ROC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8986269"/>
                  </a:ext>
                </a:extLst>
              </a:tr>
              <a:tr h="5503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LightGBM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0.96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0.96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0.95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3189160"/>
                  </a:ext>
                </a:extLst>
              </a:tr>
              <a:tr h="5503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XGBoost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tabLst>
                          <a:tab pos="673100" algn="ctr"/>
                        </a:tabLst>
                      </a:pPr>
                      <a:r>
                        <a:rPr lang="en-US" sz="1800" kern="100">
                          <a:effectLst/>
                        </a:rPr>
                        <a:t>0.89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0.87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0.86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9563292"/>
                  </a:ext>
                </a:extLst>
              </a:tr>
              <a:tr h="5503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Random Forest Tree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0.80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0.78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0.75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5406051"/>
                  </a:ext>
                </a:extLst>
              </a:tr>
              <a:tr h="5550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Support Vector Machine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0.79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0.75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0.73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9159514"/>
                  </a:ext>
                </a:extLst>
              </a:tr>
              <a:tr h="5503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0.79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0.75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0.75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2428262"/>
                  </a:ext>
                </a:extLst>
              </a:tr>
              <a:tr h="5503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Gradient Boosting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0.77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0.73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0.69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253678"/>
                  </a:ext>
                </a:extLst>
              </a:tr>
            </a:tbl>
          </a:graphicData>
        </a:graphic>
      </p:graphicFrame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F5484B1-AABF-7DD7-BF93-A2FDF31B7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2781300"/>
            <a:ext cx="6324600" cy="5532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1538"/>
            <a:ext cx="11336556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19"/>
              </a:lnSpc>
            </a:pPr>
            <a:r>
              <a:rPr lang="en-US" sz="7599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Analysis and 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99440" y="6769413"/>
            <a:ext cx="3991323" cy="137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LightGBM</a:t>
            </a: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+ Neural Network provides the best accuracy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338" y="6769413"/>
            <a:ext cx="3991323" cy="91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 F1 score across all folds is 0.96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97236" y="6769413"/>
            <a:ext cx="399132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Mean ROC score across all folds is 0.92</a:t>
            </a:r>
          </a:p>
        </p:txBody>
      </p:sp>
      <p:sp>
        <p:nvSpPr>
          <p:cNvPr id="8" name="Freeform 8"/>
          <p:cNvSpPr/>
          <p:nvPr/>
        </p:nvSpPr>
        <p:spPr>
          <a:xfrm>
            <a:off x="7815482" y="3879428"/>
            <a:ext cx="2534480" cy="2528143"/>
          </a:xfrm>
          <a:custGeom>
            <a:avLst/>
            <a:gdLst/>
            <a:ahLst/>
            <a:cxnLst/>
            <a:rect l="l" t="t" r="r" b="b"/>
            <a:pathLst>
              <a:path w="3379306" h="3370858">
                <a:moveTo>
                  <a:pt x="0" y="0"/>
                </a:moveTo>
                <a:lnTo>
                  <a:pt x="3379306" y="0"/>
                </a:lnTo>
                <a:lnTo>
                  <a:pt x="3379306" y="3370858"/>
                </a:lnTo>
                <a:lnTo>
                  <a:pt x="0" y="3370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3659197" y="3879428"/>
            <a:ext cx="2534480" cy="2528143"/>
          </a:xfrm>
          <a:custGeom>
            <a:avLst/>
            <a:gdLst/>
            <a:ahLst/>
            <a:cxnLst/>
            <a:rect l="l" t="t" r="r" b="b"/>
            <a:pathLst>
              <a:path w="3379306" h="3370858">
                <a:moveTo>
                  <a:pt x="0" y="0"/>
                </a:moveTo>
                <a:lnTo>
                  <a:pt x="3379306" y="0"/>
                </a:lnTo>
                <a:lnTo>
                  <a:pt x="3379306" y="3370858"/>
                </a:lnTo>
                <a:lnTo>
                  <a:pt x="0" y="3370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2127862" y="3879428"/>
            <a:ext cx="2534480" cy="2528143"/>
          </a:xfrm>
          <a:custGeom>
            <a:avLst/>
            <a:gdLst/>
            <a:ahLst/>
            <a:cxnLst/>
            <a:rect l="l" t="t" r="r" b="b"/>
            <a:pathLst>
              <a:path w="3379306" h="3370858">
                <a:moveTo>
                  <a:pt x="0" y="0"/>
                </a:moveTo>
                <a:lnTo>
                  <a:pt x="3379306" y="0"/>
                </a:lnTo>
                <a:lnTo>
                  <a:pt x="3379306" y="3370858"/>
                </a:lnTo>
                <a:lnTo>
                  <a:pt x="0" y="3370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8" name="Picture 17" descr="A black target with a dart in the center&#10;&#10;Description automatically generated">
            <a:extLst>
              <a:ext uri="{FF2B5EF4-FFF2-40B4-BE49-F238E27FC236}">
                <a16:creationId xmlns:a16="http://schemas.microsoft.com/office/drawing/2014/main" id="{DC4054DE-4B90-9755-BDED-3929DEA3B7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92" y="4051021"/>
            <a:ext cx="2184955" cy="2184955"/>
          </a:xfrm>
          <a:prstGeom prst="rect">
            <a:avLst/>
          </a:prstGeom>
        </p:spPr>
      </p:pic>
      <p:pic>
        <p:nvPicPr>
          <p:cNvPr id="20" name="Picture 19" descr="A graph with arrows pointing upwards&#10;&#10;Description automatically generated">
            <a:extLst>
              <a:ext uri="{FF2B5EF4-FFF2-40B4-BE49-F238E27FC236}">
                <a16:creationId xmlns:a16="http://schemas.microsoft.com/office/drawing/2014/main" id="{B5DC7912-7CCC-E938-3145-D8C23F989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538" y="4291407"/>
            <a:ext cx="1668922" cy="1668922"/>
          </a:xfrm>
          <a:prstGeom prst="rect">
            <a:avLst/>
          </a:prstGeom>
        </p:spPr>
      </p:pic>
      <p:pic>
        <p:nvPicPr>
          <p:cNvPr id="22" name="Picture 21" descr="A black circle with a graph and arrows&#10;&#10;Description automatically generated">
            <a:extLst>
              <a:ext uri="{FF2B5EF4-FFF2-40B4-BE49-F238E27FC236}">
                <a16:creationId xmlns:a16="http://schemas.microsoft.com/office/drawing/2014/main" id="{03645634-3A0A-7B28-B7FD-1389CB6C5A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371" y="4305299"/>
            <a:ext cx="1655029" cy="1655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783964" y="2068179"/>
            <a:ext cx="10720072" cy="6150641"/>
          </a:xfrm>
          <a:custGeom>
            <a:avLst/>
            <a:gdLst/>
            <a:ahLst/>
            <a:cxnLst/>
            <a:rect l="l" t="t" r="r" b="b"/>
            <a:pathLst>
              <a:path w="10720072" h="6150641">
                <a:moveTo>
                  <a:pt x="0" y="0"/>
                </a:moveTo>
                <a:lnTo>
                  <a:pt x="10720072" y="0"/>
                </a:lnTo>
                <a:lnTo>
                  <a:pt x="10720072" y="6150642"/>
                </a:lnTo>
                <a:lnTo>
                  <a:pt x="0" y="615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4857441" y="3974086"/>
            <a:ext cx="8573119" cy="2213996"/>
            <a:chOff x="0" y="-180975"/>
            <a:chExt cx="11430825" cy="2951995"/>
          </a:xfrm>
        </p:grpSpPr>
        <p:sp>
          <p:nvSpPr>
            <p:cNvPr id="5" name="TextBox 5"/>
            <p:cNvSpPr txBox="1"/>
            <p:nvPr/>
          </p:nvSpPr>
          <p:spPr>
            <a:xfrm>
              <a:off x="0" y="-180975"/>
              <a:ext cx="11430825" cy="200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Thank 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65727"/>
              <a:ext cx="1143082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Feel free to ask any questions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458730"/>
            <a:ext cx="8364340" cy="7433807"/>
          </a:xfrm>
          <a:custGeom>
            <a:avLst/>
            <a:gdLst/>
            <a:ahLst/>
            <a:cxnLst/>
            <a:rect l="l" t="t" r="r" b="b"/>
            <a:pathLst>
              <a:path w="8364340" h="7433807">
                <a:moveTo>
                  <a:pt x="0" y="0"/>
                </a:moveTo>
                <a:lnTo>
                  <a:pt x="8364340" y="0"/>
                </a:lnTo>
                <a:lnTo>
                  <a:pt x="8364340" y="7433808"/>
                </a:lnTo>
                <a:lnTo>
                  <a:pt x="0" y="7433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037590" y="4962525"/>
            <a:ext cx="4122027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Agenda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84F30D-FB0A-8959-CC9B-FA8A1F0508C9}"/>
              </a:ext>
            </a:extLst>
          </p:cNvPr>
          <p:cNvSpPr txBox="1"/>
          <p:nvPr/>
        </p:nvSpPr>
        <p:spPr>
          <a:xfrm>
            <a:off x="10439400" y="652224"/>
            <a:ext cx="6477000" cy="898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Nunito"/>
              </a:rPr>
              <a:t>Introduction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Nunito"/>
              </a:rPr>
              <a:t>Framework &amp; Tools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Nunito"/>
              </a:rPr>
              <a:t>Initial Code Implementation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Nunito"/>
              </a:rPr>
              <a:t>Enhancement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Nunito"/>
              </a:rPr>
              <a:t>Midterm Results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Nunito"/>
              </a:rPr>
              <a:t>Model Comparison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Nunito"/>
              </a:rPr>
              <a:t>Results from </a:t>
            </a:r>
            <a:r>
              <a:rPr lang="en-IN" sz="2800" dirty="0" err="1">
                <a:solidFill>
                  <a:srgbClr val="000000"/>
                </a:solidFill>
                <a:latin typeface="Nunito"/>
              </a:rPr>
              <a:t>Pytorch</a:t>
            </a:r>
            <a:r>
              <a:rPr lang="en-IN" sz="2800" dirty="0">
                <a:solidFill>
                  <a:srgbClr val="000000"/>
                </a:solidFill>
                <a:latin typeface="Nunito"/>
              </a:rPr>
              <a:t> Models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Nunito"/>
              </a:rPr>
              <a:t>Analysis &amp; 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5329">
            <a:off x="10992970" y="-2556926"/>
            <a:ext cx="12214504" cy="17418188"/>
          </a:xfrm>
          <a:custGeom>
            <a:avLst/>
            <a:gdLst/>
            <a:ahLst/>
            <a:cxnLst/>
            <a:rect l="l" t="t" r="r" b="b"/>
            <a:pathLst>
              <a:path w="12214504" h="17418188">
                <a:moveTo>
                  <a:pt x="0" y="0"/>
                </a:moveTo>
                <a:lnTo>
                  <a:pt x="12214504" y="0"/>
                </a:lnTo>
                <a:lnTo>
                  <a:pt x="12214504" y="17418188"/>
                </a:lnTo>
                <a:lnTo>
                  <a:pt x="0" y="1741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4001461" y="-4533900"/>
            <a:ext cx="13831261" cy="8229600"/>
          </a:xfrm>
          <a:custGeom>
            <a:avLst/>
            <a:gdLst/>
            <a:ahLst/>
            <a:cxnLst/>
            <a:rect l="l" t="t" r="r" b="b"/>
            <a:pathLst>
              <a:path w="13831261" h="8229600">
                <a:moveTo>
                  <a:pt x="0" y="0"/>
                </a:moveTo>
                <a:lnTo>
                  <a:pt x="13831261" y="0"/>
                </a:lnTo>
                <a:lnTo>
                  <a:pt x="138312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847725"/>
            <a:ext cx="701623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63546"/>
            <a:ext cx="8961248" cy="4608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800" dirty="0"/>
              <a:t>Osteoarthritis (OA) is the most common form of arthritis in the knee.</a:t>
            </a:r>
            <a:endParaRPr lang="en-US" sz="2799" dirty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Cartilage is the slippery tissue on the ends of bones, in between joints, and elsewhere in the body. 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thickness of cartilage is an important biomarker to access the severity of knee OA.</a:t>
            </a:r>
          </a:p>
          <a:p>
            <a:pPr marL="604519" lvl="1" indent="-302260" algn="l">
              <a:lnSpc>
                <a:spcPts val="36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 this project, we will process a sequence of bone mask images, which are segmented from knee MRI images using an automatic segmentation method called </a:t>
            </a:r>
            <a:r>
              <a:rPr lang="en-US" sz="2799" dirty="0" err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Unet</a:t>
            </a:r>
            <a:r>
              <a:rPr lang="en-US" sz="2799" dirty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A8FB6A-6D2E-12EA-259C-39F79EDE7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0" y="490249"/>
            <a:ext cx="4398289" cy="4348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3AB62C-F2B4-CB7E-2D74-AAA5BE596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1" y="5240476"/>
            <a:ext cx="4398288" cy="4398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0" y="0"/>
            <a:ext cx="15392400" cy="10287000"/>
          </a:xfrm>
          <a:custGeom>
            <a:avLst/>
            <a:gdLst/>
            <a:ahLst/>
            <a:cxnLst/>
            <a:rect l="l" t="t" r="r" b="b"/>
            <a:pathLst>
              <a:path w="11083636" h="8229600">
                <a:moveTo>
                  <a:pt x="0" y="0"/>
                </a:moveTo>
                <a:lnTo>
                  <a:pt x="11083636" y="0"/>
                </a:lnTo>
                <a:lnTo>
                  <a:pt x="110836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362200" y="4400593"/>
            <a:ext cx="13792200" cy="2724107"/>
            <a:chOff x="0" y="-152401"/>
            <a:chExt cx="11909985" cy="3632145"/>
          </a:xfrm>
        </p:grpSpPr>
        <p:sp>
          <p:nvSpPr>
            <p:cNvPr id="4" name="TextBox 4"/>
            <p:cNvSpPr txBox="1"/>
            <p:nvPr/>
          </p:nvSpPr>
          <p:spPr>
            <a:xfrm>
              <a:off x="0" y="2874450"/>
              <a:ext cx="11909985" cy="605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We shall use the distances as features to predict the severity level of knee OA.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52401"/>
              <a:ext cx="11909985" cy="19697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4800" dirty="0">
                  <a:solidFill>
                    <a:srgbClr val="000000"/>
                  </a:solidFill>
                  <a:latin typeface="Kollektif" panose="020B0604020202020204" charset="0"/>
                  <a:ea typeface="Kollektif"/>
                  <a:cs typeface="Kollektif"/>
                  <a:sym typeface="Kollektif"/>
                </a:rPr>
                <a:t>Develop an algorithm to measure the distance between femur and tibia bones in the bone masks.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A6DD053-F12F-7B7E-A15A-D79B0BA519FE}"/>
              </a:ext>
            </a:extLst>
          </p:cNvPr>
          <p:cNvSpPr txBox="1"/>
          <p:nvPr/>
        </p:nvSpPr>
        <p:spPr>
          <a:xfrm>
            <a:off x="5715000" y="2603567"/>
            <a:ext cx="1150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latin typeface="Kollektif" panose="020B0604020202020204" charset="0"/>
              </a:rPr>
              <a:t>Problem </a:t>
            </a:r>
            <a:r>
              <a:rPr lang="en-IN" sz="6600" b="1" dirty="0">
                <a:solidFill>
                  <a:srgbClr val="000000"/>
                </a:solidFill>
                <a:latin typeface="Kollektif" panose="020B0604020202020204" charset="0"/>
              </a:rPr>
              <a:t>Statement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47725"/>
            <a:ext cx="8932313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Literary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6034" y="3339579"/>
            <a:ext cx="8284166" cy="5360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800" b="1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Predicting knee osteoarthritis severity: comparative modeling based on patient’s data and plain X-ray images </a:t>
            </a:r>
            <a:r>
              <a:rPr lang="en-US" sz="2800" b="1" baseline="30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  <a:hlinkClick r:id="rId2"/>
              </a:rPr>
              <a:t>[1]</a:t>
            </a:r>
            <a:endParaRPr lang="en-US" sz="2800" b="1" baseline="30000" dirty="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3840"/>
              </a:lnSpc>
            </a:pPr>
            <a:endParaRPr lang="en-US" sz="2800" b="1" baseline="30000" dirty="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457200" indent="-457200" algn="l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Data set:</a:t>
            </a:r>
          </a:p>
          <a:p>
            <a:pPr marL="914400" lvl="1" indent="-457200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Patient vital signs </a:t>
            </a:r>
          </a:p>
          <a:p>
            <a:pPr marL="914400" lvl="1" indent="-457200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Symptoms of KOA</a:t>
            </a:r>
          </a:p>
          <a:p>
            <a:pPr marL="914400" lvl="1" indent="-457200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Medication history</a:t>
            </a:r>
          </a:p>
          <a:p>
            <a:pPr marL="914400" lvl="1" indent="-457200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Functional impairment</a:t>
            </a:r>
          </a:p>
          <a:p>
            <a:pPr marL="914400" lvl="1" indent="-457200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Xray images</a:t>
            </a:r>
          </a:p>
          <a:p>
            <a:pPr marL="914400" lvl="1" indent="-457200">
              <a:lnSpc>
                <a:spcPts val="384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81463F-03DC-64E9-22CA-C3E949CB9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834" y="3924300"/>
            <a:ext cx="8055566" cy="419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584039-B727-62AD-E2B3-FCF9D33723B2}"/>
              </a:ext>
            </a:extLst>
          </p:cNvPr>
          <p:cNvSpPr txBox="1"/>
          <p:nvPr/>
        </p:nvSpPr>
        <p:spPr>
          <a:xfrm>
            <a:off x="4953000" y="5172978"/>
            <a:ext cx="5008013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Models Used:</a:t>
            </a:r>
          </a:p>
          <a:p>
            <a:pPr marL="914400" lvl="1" indent="-457200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Elastic Net regression</a:t>
            </a:r>
          </a:p>
          <a:p>
            <a:pPr marL="914400" lvl="1" indent="-457200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Random forest</a:t>
            </a:r>
          </a:p>
          <a:p>
            <a:pPr marL="914400" lvl="1" indent="-457200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Linear mixed effect model</a:t>
            </a:r>
          </a:p>
          <a:p>
            <a:pPr marL="914400" lvl="1" indent="-457200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Convolution neural network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762000" y="653355"/>
            <a:ext cx="12649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Framework &amp;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52C03-FBD0-C427-F53D-7F1263C19B74}"/>
              </a:ext>
            </a:extLst>
          </p:cNvPr>
          <p:cNvSpPr txBox="1"/>
          <p:nvPr/>
        </p:nvSpPr>
        <p:spPr>
          <a:xfrm>
            <a:off x="762000" y="2400300"/>
            <a:ext cx="1638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08A9FB-6FCF-1288-395E-58E52B295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880592"/>
              </p:ext>
            </p:extLst>
          </p:nvPr>
        </p:nvGraphicFramePr>
        <p:xfrm>
          <a:off x="1752600" y="2691704"/>
          <a:ext cx="14706600" cy="736524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353300">
                  <a:extLst>
                    <a:ext uri="{9D8B030D-6E8A-4147-A177-3AD203B41FA5}">
                      <a16:colId xmlns:a16="http://schemas.microsoft.com/office/drawing/2014/main" val="1064459558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168811217"/>
                    </a:ext>
                  </a:extLst>
                </a:gridCol>
              </a:tblGrid>
              <a:tr h="9034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3200" dirty="0"/>
                        <a:t>Image Processing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3200" dirty="0"/>
                        <a:t>Machine Learning Models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44657"/>
                  </a:ext>
                </a:extLst>
              </a:tr>
              <a:tr h="4901108">
                <a:tc>
                  <a:txBody>
                    <a:bodyPr/>
                    <a:lstStyle/>
                    <a:p>
                      <a:pPr lvl="3" algn="l"/>
                      <a:endParaRPr lang="en-IN" sz="3200" dirty="0"/>
                    </a:p>
                    <a:p>
                      <a:pPr lvl="2" algn="l">
                        <a:spcAft>
                          <a:spcPts val="500"/>
                        </a:spcAft>
                      </a:pPr>
                      <a:r>
                        <a:rPr lang="en-IN" sz="2800" kern="1200" dirty="0">
                          <a:solidFill>
                            <a:srgbClr val="000000"/>
                          </a:solidFill>
                          <a:latin typeface="Kollektif"/>
                        </a:rPr>
                        <a:t>MATLAB:</a:t>
                      </a:r>
                    </a:p>
                    <a:p>
                      <a:pPr marL="1828800" lvl="3" indent="-457200" algn="l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800" kern="1200" dirty="0" err="1">
                          <a:solidFill>
                            <a:srgbClr val="000000"/>
                          </a:solidFill>
                          <a:latin typeface="Kollektif"/>
                        </a:rPr>
                        <a:t>Processable.m</a:t>
                      </a:r>
                      <a:endParaRPr lang="en-IN" sz="2800" kern="1200" dirty="0">
                        <a:solidFill>
                          <a:srgbClr val="000000"/>
                        </a:solidFill>
                        <a:latin typeface="Kollektif"/>
                      </a:endParaRPr>
                    </a:p>
                    <a:p>
                      <a:pPr marL="1828800" lvl="3" indent="-457200" algn="l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800" kern="1200" dirty="0" err="1">
                          <a:solidFill>
                            <a:srgbClr val="000000"/>
                          </a:solidFill>
                          <a:latin typeface="Kollektif"/>
                        </a:rPr>
                        <a:t>AverageCartilageThickness.m</a:t>
                      </a:r>
                      <a:endParaRPr lang="en-IN" sz="2800" kern="1200" dirty="0">
                        <a:solidFill>
                          <a:srgbClr val="000000"/>
                        </a:solidFill>
                        <a:latin typeface="Kollektif"/>
                      </a:endParaRPr>
                    </a:p>
                    <a:p>
                      <a:pPr marL="1828800" lvl="3" indent="-457200" algn="l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800" kern="1200" dirty="0" err="1">
                          <a:solidFill>
                            <a:srgbClr val="000000"/>
                          </a:solidFill>
                          <a:latin typeface="Kollektif"/>
                        </a:rPr>
                        <a:t>Splitter.m</a:t>
                      </a:r>
                      <a:endParaRPr lang="en-IN" sz="2800" kern="1200" dirty="0">
                        <a:solidFill>
                          <a:srgbClr val="000000"/>
                        </a:solidFill>
                        <a:latin typeface="Kollektif"/>
                      </a:endParaRPr>
                    </a:p>
                    <a:p>
                      <a:pPr marL="1828800" lvl="3" indent="-457200" algn="l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800" kern="1200" dirty="0" err="1">
                          <a:solidFill>
                            <a:srgbClr val="000000"/>
                          </a:solidFill>
                          <a:latin typeface="Kollektif"/>
                        </a:rPr>
                        <a:t>main.m</a:t>
                      </a:r>
                      <a:endParaRPr lang="en-IN" sz="2800" kern="1200" dirty="0">
                        <a:solidFill>
                          <a:srgbClr val="000000"/>
                        </a:solidFill>
                        <a:latin typeface="Kollektif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1" indent="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endParaRPr lang="en-IN" sz="3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lvl="1" indent="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IN" sz="2800" kern="1200" dirty="0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WEKA:</a:t>
                      </a:r>
                    </a:p>
                    <a:p>
                      <a:pPr marL="1200150" lvl="2" indent="-28575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800" kern="1200" dirty="0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SVM</a:t>
                      </a:r>
                    </a:p>
                    <a:p>
                      <a:pPr marL="1200150" lvl="2" indent="-28575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800" kern="1200" dirty="0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Multilayer Perceptron</a:t>
                      </a:r>
                    </a:p>
                    <a:p>
                      <a:pPr marL="1200150" lvl="2" indent="-28575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800" kern="1200" dirty="0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Random Forest</a:t>
                      </a:r>
                    </a:p>
                    <a:p>
                      <a:pPr marL="457200" lvl="1" indent="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IN" sz="2800" kern="1200" dirty="0" err="1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Pytorch</a:t>
                      </a:r>
                      <a:r>
                        <a:rPr lang="en-IN" sz="2800" kern="1200" dirty="0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1200150" lvl="2" indent="-28575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800" kern="1200" dirty="0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Logistic Regression</a:t>
                      </a:r>
                    </a:p>
                    <a:p>
                      <a:pPr marL="1200150" lvl="2" indent="-28575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800" kern="1200" dirty="0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Random Forest</a:t>
                      </a:r>
                    </a:p>
                    <a:p>
                      <a:pPr marL="1200150" lvl="2" indent="-28575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800" kern="1200" dirty="0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Gradient Boosting</a:t>
                      </a:r>
                    </a:p>
                    <a:p>
                      <a:pPr marL="1200150" lvl="2" indent="-28575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800" kern="1200" dirty="0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SVM</a:t>
                      </a:r>
                    </a:p>
                    <a:p>
                      <a:pPr marL="1200150" lvl="2" indent="-28575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800" kern="1200" dirty="0" err="1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LightGBM</a:t>
                      </a:r>
                      <a:endParaRPr lang="en-US" sz="2800" kern="1200" dirty="0">
                        <a:solidFill>
                          <a:srgbClr val="000000"/>
                        </a:solidFill>
                        <a:latin typeface="Kollektif"/>
                        <a:ea typeface="+mn-ea"/>
                        <a:cs typeface="+mn-cs"/>
                      </a:endParaRPr>
                    </a:p>
                    <a:p>
                      <a:pPr marL="1200150" lvl="2" indent="-28575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800" kern="1200" dirty="0" err="1">
                          <a:solidFill>
                            <a:srgbClr val="000000"/>
                          </a:solidFill>
                          <a:latin typeface="Kollektif"/>
                          <a:ea typeface="+mn-ea"/>
                          <a:cs typeface="+mn-cs"/>
                        </a:rPr>
                        <a:t>XGBoost</a:t>
                      </a:r>
                      <a:endParaRPr lang="en-US" sz="2800" kern="1200" dirty="0">
                        <a:solidFill>
                          <a:srgbClr val="000000"/>
                        </a:solidFill>
                        <a:latin typeface="Kollektif"/>
                        <a:ea typeface="+mn-ea"/>
                        <a:cs typeface="+mn-cs"/>
                      </a:endParaRPr>
                    </a:p>
                    <a:p>
                      <a:pPr marL="1200150" lvl="2" indent="-285750" algn="l" defTabSz="914400" rtl="0" eaLnBrk="1" latinLnBrk="0" hangingPunct="1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800" kern="1200" dirty="0">
                        <a:solidFill>
                          <a:srgbClr val="000000"/>
                        </a:solidFill>
                        <a:latin typeface="Kollektif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70618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847725"/>
            <a:ext cx="147447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Initial Code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2881B-47C5-3C9B-711C-9703DE6E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924300"/>
            <a:ext cx="4305300" cy="430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C88FF-5014-A788-BAD8-58F7DEC14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914774"/>
            <a:ext cx="4350381" cy="430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248235-0148-86F2-970B-2CFCEB5D2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7800" y="3869866"/>
            <a:ext cx="4359734" cy="4359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F3A836-DD65-5DE0-2E59-F6DD4E67E505}"/>
              </a:ext>
            </a:extLst>
          </p:cNvPr>
          <p:cNvSpPr txBox="1"/>
          <p:nvPr/>
        </p:nvSpPr>
        <p:spPr>
          <a:xfrm>
            <a:off x="-381000" y="278968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spcAft>
                <a:spcPts val="500"/>
              </a:spcAft>
            </a:pPr>
            <a:r>
              <a:rPr lang="en-IN" sz="3200" dirty="0">
                <a:solidFill>
                  <a:srgbClr val="000000"/>
                </a:solidFill>
                <a:latin typeface="Kollektif"/>
              </a:rPr>
              <a:t>Core Algorithm: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31ED272-1746-E26E-5D72-0EF5C322D0DD}"/>
              </a:ext>
            </a:extLst>
          </p:cNvPr>
          <p:cNvSpPr/>
          <p:nvPr/>
        </p:nvSpPr>
        <p:spPr>
          <a:xfrm>
            <a:off x="5606142" y="5399314"/>
            <a:ext cx="1169811" cy="10668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E9FF251-3634-DD29-9C75-EC2D45986E52}"/>
              </a:ext>
            </a:extLst>
          </p:cNvPr>
          <p:cNvSpPr/>
          <p:nvPr/>
        </p:nvSpPr>
        <p:spPr>
          <a:xfrm>
            <a:off x="11555589" y="5399314"/>
            <a:ext cx="1169811" cy="10668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15801-4124-E490-38B3-EC94952F2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2708F9-2969-2158-1311-F316530646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C74EC45-37B8-C507-6D90-F76EE8333CEA}"/>
              </a:ext>
            </a:extLst>
          </p:cNvPr>
          <p:cNvSpPr txBox="1"/>
          <p:nvPr/>
        </p:nvSpPr>
        <p:spPr>
          <a:xfrm>
            <a:off x="1028700" y="847725"/>
            <a:ext cx="147447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Initial Code Implementation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5B7DD-D9F8-4B69-4E8B-8A47E509AE5E}"/>
              </a:ext>
            </a:extLst>
          </p:cNvPr>
          <p:cNvSpPr txBox="1"/>
          <p:nvPr/>
        </p:nvSpPr>
        <p:spPr>
          <a:xfrm>
            <a:off x="10591800" y="2857500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spcAft>
                <a:spcPts val="500"/>
              </a:spcAft>
            </a:pPr>
            <a:r>
              <a:rPr lang="en-IN" sz="3200" dirty="0">
                <a:solidFill>
                  <a:srgbClr val="000000"/>
                </a:solidFill>
                <a:latin typeface="Kollektif"/>
              </a:rPr>
              <a:t>Data Output from algorithm: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E45BD-3BB3-E781-8427-A4987048FC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7"/>
          <a:stretch/>
        </p:blipFill>
        <p:spPr>
          <a:xfrm>
            <a:off x="13066895" y="3848100"/>
            <a:ext cx="3011305" cy="5415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9205F-6D44-8929-AA74-7358947ADA86}"/>
              </a:ext>
            </a:extLst>
          </p:cNvPr>
          <p:cNvSpPr txBox="1"/>
          <p:nvPr/>
        </p:nvSpPr>
        <p:spPr>
          <a:xfrm>
            <a:off x="-21771" y="2857500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spcAft>
                <a:spcPts val="500"/>
              </a:spcAft>
            </a:pPr>
            <a:r>
              <a:rPr lang="en-IN" sz="3200" dirty="0">
                <a:solidFill>
                  <a:srgbClr val="000000"/>
                </a:solidFill>
                <a:latin typeface="Kollektif"/>
              </a:rPr>
              <a:t>Pipeline for image processing: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807DD-B94E-ECD0-D06C-6D6524825683}"/>
              </a:ext>
            </a:extLst>
          </p:cNvPr>
          <p:cNvSpPr txBox="1"/>
          <p:nvPr/>
        </p:nvSpPr>
        <p:spPr>
          <a:xfrm>
            <a:off x="1371600" y="4000500"/>
            <a:ext cx="8915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Kollektif"/>
              </a:rPr>
              <a:t>All images processed one by one based on case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Kollektif"/>
              </a:rPr>
              <a:t>Image is checked whether it is processable or not based on percentage of non-zero intensity’s.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Kollektif"/>
              </a:rPr>
              <a:t>Vector of distances for each image is averaged out and stored in a </a:t>
            </a:r>
            <a:r>
              <a:rPr lang="en-IN" sz="2800" dirty="0" err="1">
                <a:solidFill>
                  <a:srgbClr val="000000"/>
                </a:solidFill>
                <a:latin typeface="Kollektif"/>
              </a:rPr>
              <a:t>local_thickness</a:t>
            </a:r>
            <a:r>
              <a:rPr lang="en-IN" sz="2800" dirty="0">
                <a:solidFill>
                  <a:srgbClr val="000000"/>
                </a:solidFill>
                <a:latin typeface="Kollektif"/>
              </a:rPr>
              <a:t> array till remaining averages are extracted out of all images for the current case.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Kollektif"/>
              </a:rPr>
              <a:t>The zero values are eliminated from local thickness.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Kollektif"/>
              </a:rPr>
              <a:t>All non zero values are averaged and stored as one average value for the case in another separate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Kollektif"/>
              </a:rPr>
              <a:t>Process repeated till all cases processed.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  <a:latin typeface="Kollektif"/>
              </a:rPr>
              <a:t>Output of all averages are output to a csv file.</a:t>
            </a:r>
          </a:p>
        </p:txBody>
      </p:sp>
    </p:spTree>
    <p:extLst>
      <p:ext uri="{BB962C8B-B14F-4D97-AF65-F5344CB8AC3E}">
        <p14:creationId xmlns:p14="http://schemas.microsoft.com/office/powerpoint/2010/main" val="157905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2B99B-2FAB-551D-A9AB-99BBECCAA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3F900D-C58E-D896-8B2B-7BD9704B7D8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r="-83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829B68E-FC58-CEBA-7FF6-69F9886997B7}"/>
              </a:ext>
            </a:extLst>
          </p:cNvPr>
          <p:cNvSpPr txBox="1"/>
          <p:nvPr/>
        </p:nvSpPr>
        <p:spPr>
          <a:xfrm>
            <a:off x="1028700" y="847725"/>
            <a:ext cx="147447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Enhancement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E129-95E2-0694-93CE-E81FE09DA0D2}"/>
              </a:ext>
            </a:extLst>
          </p:cNvPr>
          <p:cNvSpPr txBox="1"/>
          <p:nvPr/>
        </p:nvSpPr>
        <p:spPr>
          <a:xfrm>
            <a:off x="-381000" y="2789683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spcAft>
                <a:spcPts val="500"/>
              </a:spcAft>
            </a:pPr>
            <a:r>
              <a:rPr lang="en-IN" sz="3200" dirty="0">
                <a:solidFill>
                  <a:srgbClr val="000000"/>
                </a:solidFill>
                <a:latin typeface="Kollektif"/>
              </a:rPr>
              <a:t>Challenge faced: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B2076-3203-09F7-89CE-9377634F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99" y="3309681"/>
            <a:ext cx="6572201" cy="6538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14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6001</TotalTime>
  <Words>575</Words>
  <Application>Microsoft Office PowerPoint</Application>
  <PresentationFormat>Custom</PresentationFormat>
  <Paragraphs>139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Nunito</vt:lpstr>
      <vt:lpstr>Arial</vt:lpstr>
      <vt:lpstr>Merriweather Bold</vt:lpstr>
      <vt:lpstr>Calibri</vt:lpstr>
      <vt:lpstr>Aptos</vt:lpstr>
      <vt:lpstr>Open Sans</vt:lpstr>
      <vt:lpstr>Kollektif</vt:lpstr>
      <vt:lpstr>Nunito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Professional Gradients Conference Research Education Presentation</dc:title>
  <cp:lastModifiedBy>Lewis, Mr. Clive</cp:lastModifiedBy>
  <cp:revision>22</cp:revision>
  <dcterms:created xsi:type="dcterms:W3CDTF">2006-08-16T00:00:00Z</dcterms:created>
  <dcterms:modified xsi:type="dcterms:W3CDTF">2024-12-19T00:09:18Z</dcterms:modified>
  <dc:identifier>DAGZBPEfRRo</dc:identifier>
</cp:coreProperties>
</file>